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72" r:id="rId7"/>
    <p:sldId id="267" r:id="rId8"/>
    <p:sldId id="260" r:id="rId9"/>
    <p:sldId id="261" r:id="rId10"/>
    <p:sldId id="262" r:id="rId11"/>
    <p:sldId id="273" r:id="rId12"/>
    <p:sldId id="263" r:id="rId13"/>
    <p:sldId id="265" r:id="rId14"/>
    <p:sldId id="274" r:id="rId15"/>
    <p:sldId id="268" r:id="rId16"/>
    <p:sldId id="270" r:id="rId1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8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39877BD-4B3D-401F-B25E-2289B4F54229}" type="datetimeFigureOut">
              <a:rPr lang="pt-BR" smtClean="0"/>
              <a:pPr/>
              <a:t>26/05/2015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A4671FC-EE9B-4462-8AAE-7CA69A246A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boxesandarrows.com/analyzing-card-sort-results-with-a-spreadsheet-template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corais.org/node/5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Carding Sorting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Lílian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Carding Sorting - </a:t>
            </a:r>
            <a:r>
              <a:rPr lang="en-US" dirty="0" err="1" smtClean="0"/>
              <a:t>Considerações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pt-BR" sz="3100" dirty="0" smtClean="0"/>
              <a:t>Enquanto aplica o teste, o arquiteto da informação tem a oportunidade de conversar com o usuário sobre a classificação e tomar nota. </a:t>
            </a:r>
          </a:p>
          <a:p>
            <a:pPr fontAlgn="base"/>
            <a:r>
              <a:rPr lang="pt-BR" sz="3100" dirty="0" smtClean="0"/>
              <a:t>As escolhas de todos os usuários participantes do teste são cruzadas e os rótulos adquirem uma porcentagem de concordância. Quanto maior, mais indicados para serem usados. </a:t>
            </a:r>
          </a:p>
          <a:p>
            <a:pPr fontAlgn="base"/>
            <a:r>
              <a:rPr lang="pt-BR" sz="3100" dirty="0" smtClean="0"/>
              <a:t>O </a:t>
            </a:r>
            <a:r>
              <a:rPr lang="pt-BR" sz="3100" dirty="0" err="1" smtClean="0"/>
              <a:t>card-sorting</a:t>
            </a:r>
            <a:r>
              <a:rPr lang="pt-BR" sz="3100" dirty="0" smtClean="0"/>
              <a:t> pode ser usado para avaliar uma taxonomia existente ou criar uma nova, variando a quantidade de cartões e a liberdade que o usuário tem para adicionar novos rótulos.</a:t>
            </a:r>
          </a:p>
          <a:p>
            <a:pPr fontAlgn="base"/>
            <a:r>
              <a:rPr lang="pt-BR" sz="3100" dirty="0" smtClean="0"/>
              <a:t>Ao final dos testes, o arquiteto da informação quantifica os dados e elabora um relatório resumindo e cruzando as anotações, bem como apresenta a taxonomia sugerida pela média das escolhas dos usuários.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Resumindo</a:t>
            </a:r>
            <a:r>
              <a:rPr lang="en-US" dirty="0" smtClean="0"/>
              <a:t> </a:t>
            </a:r>
            <a:r>
              <a:rPr lang="en-US" dirty="0" smtClean="0"/>
              <a:t>– As </a:t>
            </a:r>
            <a:r>
              <a:rPr lang="en-US" dirty="0" err="1" smtClean="0"/>
              <a:t>etapas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Planejamento</a:t>
            </a:r>
            <a:endParaRPr lang="en-US" dirty="0" smtClean="0"/>
          </a:p>
          <a:p>
            <a:r>
              <a:rPr lang="en-US" dirty="0" err="1" smtClean="0"/>
              <a:t>Aplicação</a:t>
            </a:r>
            <a:r>
              <a:rPr lang="en-US" dirty="0" smtClean="0"/>
              <a:t> com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usuários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 smtClean="0"/>
              <a:t>Elicitação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Análise</a:t>
            </a:r>
            <a:r>
              <a:rPr lang="en-US" dirty="0" smtClean="0"/>
              <a:t> dos </a:t>
            </a:r>
            <a:r>
              <a:rPr lang="en-US" dirty="0" err="1" smtClean="0"/>
              <a:t>resultados</a:t>
            </a: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Online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Simple Card Sort –</a:t>
            </a:r>
          </a:p>
          <a:p>
            <a:pPr lvl="1"/>
            <a:r>
              <a:rPr lang="pt-BR" dirty="0" smtClean="0"/>
              <a:t>http://www.simplecardsort.com/</a:t>
            </a:r>
            <a:endParaRPr lang="pt-BR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13" y="3501007"/>
            <a:ext cx="9068787" cy="33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Online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b="1" dirty="0" err="1" smtClean="0"/>
              <a:t>OptimalSort</a:t>
            </a:r>
            <a:endParaRPr lang="pt-BR" dirty="0" smtClean="0"/>
          </a:p>
          <a:p>
            <a:pPr lvl="1">
              <a:buNone/>
            </a:pPr>
            <a:r>
              <a:rPr lang="pt-BR" dirty="0" smtClean="0"/>
              <a:t>http://www.optimalworkshop.com/optimalsort.htm</a:t>
            </a:r>
            <a:endParaRPr lang="pt-BR" dirty="0"/>
          </a:p>
        </p:txBody>
      </p:sp>
      <p:pic>
        <p:nvPicPr>
          <p:cNvPr id="18434" name="Picture 2" descr="http://farm4.static.flickr.com/3044/2900957455_812cca515d.jpg?v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593032"/>
            <a:ext cx="6346676" cy="4264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Tratar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 </a:t>
            </a:r>
            <a:r>
              <a:rPr lang="en-US" dirty="0" err="1" smtClean="0"/>
              <a:t>utilizando</a:t>
            </a:r>
            <a:r>
              <a:rPr lang="en-US" dirty="0" smtClean="0"/>
              <a:t> Excel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>
                <a:hlinkClick r:id="rId2"/>
              </a:rPr>
              <a:t>http://boxesandarrows.com/analyzing-card-sort-results-with-a-spreadsheet-template</a:t>
            </a:r>
            <a:r>
              <a:rPr lang="pt-BR" dirty="0" smtClean="0">
                <a:hlinkClick r:id="rId2"/>
              </a:rPr>
              <a:t>/</a:t>
            </a:r>
            <a:endParaRPr lang="pt-BR" dirty="0" smtClean="0"/>
          </a:p>
          <a:p>
            <a:endParaRPr lang="pt-BR" dirty="0"/>
          </a:p>
        </p:txBody>
      </p:sp>
      <p:pic>
        <p:nvPicPr>
          <p:cNvPr id="25602" name="Picture 2" descr="http://boxesandarrows.com/files/banda/analyzing_card_sort_results_with_a_spreadsheet_template/Lamantia_img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780928"/>
            <a:ext cx="4850904" cy="3880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Vantagens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Facilidade</a:t>
            </a:r>
            <a:r>
              <a:rPr lang="en-US" dirty="0" smtClean="0"/>
              <a:t> de </a:t>
            </a:r>
            <a:r>
              <a:rPr lang="en-US" dirty="0" err="1" smtClean="0"/>
              <a:t>aplicação</a:t>
            </a:r>
            <a:endParaRPr lang="en-US" dirty="0" smtClean="0"/>
          </a:p>
          <a:p>
            <a:r>
              <a:rPr lang="en-US" dirty="0" err="1" smtClean="0"/>
              <a:t>Baixo</a:t>
            </a:r>
            <a:r>
              <a:rPr lang="en-US" dirty="0" smtClean="0"/>
              <a:t> </a:t>
            </a:r>
            <a:r>
              <a:rPr lang="en-US" dirty="0" err="1" smtClean="0"/>
              <a:t>custo</a:t>
            </a:r>
            <a:r>
              <a:rPr lang="en-US" dirty="0" smtClean="0"/>
              <a:t>( se </a:t>
            </a:r>
            <a:r>
              <a:rPr lang="en-US" dirty="0" err="1" smtClean="0"/>
              <a:t>usar</a:t>
            </a:r>
            <a:r>
              <a:rPr lang="en-US" dirty="0" smtClean="0"/>
              <a:t> </a:t>
            </a:r>
            <a:r>
              <a:rPr lang="en-US" dirty="0" err="1" smtClean="0"/>
              <a:t>papel</a:t>
            </a:r>
            <a:r>
              <a:rPr lang="en-US" dirty="0" smtClean="0"/>
              <a:t> e </a:t>
            </a:r>
            <a:r>
              <a:rPr lang="en-US" dirty="0" err="1" smtClean="0"/>
              <a:t>Planilha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Conhecer</a:t>
            </a:r>
            <a:r>
              <a:rPr lang="en-US" dirty="0" smtClean="0"/>
              <a:t> “</a:t>
            </a:r>
            <a:r>
              <a:rPr lang="en-US" dirty="0" err="1" smtClean="0"/>
              <a:t>realmente</a:t>
            </a:r>
            <a:r>
              <a:rPr lang="en-US" dirty="0" smtClean="0"/>
              <a:t>” o </a:t>
            </a:r>
            <a:r>
              <a:rPr lang="en-US" dirty="0" err="1" smtClean="0"/>
              <a:t>usuário</a:t>
            </a:r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Fonte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Corais</a:t>
            </a:r>
            <a:r>
              <a:rPr lang="en-US" dirty="0" smtClean="0"/>
              <a:t> – </a:t>
            </a:r>
            <a:r>
              <a:rPr lang="en-US" dirty="0" err="1" smtClean="0"/>
              <a:t>Disponível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</a:t>
            </a:r>
          </a:p>
          <a:p>
            <a:pPr lvl="1"/>
            <a:r>
              <a:rPr lang="pt-BR" dirty="0" smtClean="0">
                <a:hlinkClick r:id="rId2"/>
              </a:rPr>
              <a:t>http://</a:t>
            </a:r>
            <a:r>
              <a:rPr lang="pt-BR" dirty="0" smtClean="0">
                <a:hlinkClick r:id="rId2"/>
              </a:rPr>
              <a:t>corais.org/node/54</a:t>
            </a:r>
            <a:r>
              <a:rPr lang="pt-BR" dirty="0" smtClean="0"/>
              <a:t> </a:t>
            </a:r>
          </a:p>
          <a:p>
            <a:pPr lvl="1"/>
            <a:r>
              <a:rPr lang="en-US" dirty="0" err="1" smtClean="0"/>
              <a:t>Vídeo</a:t>
            </a:r>
            <a:r>
              <a:rPr lang="en-US" dirty="0" smtClean="0"/>
              <a:t> </a:t>
            </a:r>
            <a:r>
              <a:rPr lang="en-US" dirty="0" err="1" smtClean="0"/>
              <a:t>explicando</a:t>
            </a:r>
            <a:r>
              <a:rPr lang="en-US" dirty="0" smtClean="0"/>
              <a:t> o </a:t>
            </a:r>
            <a:r>
              <a:rPr lang="en-US" dirty="0" err="1" smtClean="0"/>
              <a:t>uso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ferramenta</a:t>
            </a:r>
            <a:r>
              <a:rPr lang="en-US" dirty="0" smtClean="0"/>
              <a:t> on-line</a:t>
            </a:r>
          </a:p>
          <a:p>
            <a:endParaRPr lang="en-US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Arquiteto</a:t>
            </a:r>
            <a:r>
              <a:rPr lang="en-US" dirty="0" smtClean="0"/>
              <a:t> da </a:t>
            </a:r>
            <a:r>
              <a:rPr lang="en-US" dirty="0" err="1" smtClean="0"/>
              <a:t>Informação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1252736"/>
          </a:xfrm>
        </p:spPr>
        <p:txBody>
          <a:bodyPr/>
          <a:lstStyle/>
          <a:p>
            <a:r>
              <a:rPr lang="en-US" dirty="0" err="1" smtClean="0"/>
              <a:t>Quais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as </a:t>
            </a:r>
            <a:r>
              <a:rPr lang="en-US" dirty="0" err="1" smtClean="0"/>
              <a:t>áreas</a:t>
            </a:r>
            <a:r>
              <a:rPr lang="en-US" dirty="0" smtClean="0"/>
              <a:t> de </a:t>
            </a:r>
            <a:r>
              <a:rPr lang="en-US" dirty="0" err="1" smtClean="0"/>
              <a:t>trabalho</a:t>
            </a:r>
            <a:r>
              <a:rPr lang="en-US" dirty="0" smtClean="0"/>
              <a:t> do </a:t>
            </a:r>
            <a:r>
              <a:rPr lang="en-US" dirty="0" err="1" smtClean="0"/>
              <a:t>arquiteto</a:t>
            </a:r>
            <a:r>
              <a:rPr lang="en-US" dirty="0" smtClean="0"/>
              <a:t> de </a:t>
            </a:r>
            <a:r>
              <a:rPr lang="en-US" dirty="0" err="1" smtClean="0"/>
              <a:t>informação</a:t>
            </a:r>
            <a:r>
              <a:rPr lang="en-US" dirty="0" smtClean="0"/>
              <a:t>?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475656" y="2852936"/>
            <a:ext cx="662473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sz="3200" dirty="0" err="1" smtClean="0"/>
              <a:t>Sistema</a:t>
            </a:r>
            <a:r>
              <a:rPr lang="en-US" sz="3200" dirty="0" smtClean="0"/>
              <a:t> de </a:t>
            </a:r>
            <a:r>
              <a:rPr lang="en-US" sz="3200" dirty="0" err="1" smtClean="0"/>
              <a:t>organização</a:t>
            </a:r>
            <a:endParaRPr lang="en-US" sz="32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 err="1" smtClean="0"/>
              <a:t>Sistema</a:t>
            </a:r>
            <a:r>
              <a:rPr lang="en-US" sz="3200" dirty="0" smtClean="0"/>
              <a:t> de </a:t>
            </a:r>
            <a:r>
              <a:rPr lang="en-US" sz="3200" dirty="0" err="1" smtClean="0"/>
              <a:t>navegação</a:t>
            </a:r>
            <a:endParaRPr lang="en-US" sz="32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 err="1" smtClean="0"/>
              <a:t>Sistema</a:t>
            </a:r>
            <a:r>
              <a:rPr lang="en-US" sz="3200" dirty="0" smtClean="0"/>
              <a:t> de </a:t>
            </a:r>
            <a:r>
              <a:rPr lang="en-US" sz="3200" dirty="0" err="1" smtClean="0"/>
              <a:t>rotulação</a:t>
            </a:r>
            <a:endParaRPr lang="en-US" sz="3200" dirty="0" smtClean="0"/>
          </a:p>
          <a:p>
            <a:pPr lvl="1">
              <a:buFont typeface="Arial" pitchFamily="34" charset="0"/>
              <a:buChar char="•"/>
            </a:pPr>
            <a:r>
              <a:rPr lang="en-US" sz="3200" dirty="0" err="1" smtClean="0"/>
              <a:t>Sistema</a:t>
            </a:r>
            <a:r>
              <a:rPr lang="en-US" sz="3200" dirty="0" smtClean="0"/>
              <a:t> de </a:t>
            </a:r>
            <a:r>
              <a:rPr lang="en-US" sz="3200" dirty="0" err="1" smtClean="0"/>
              <a:t>busca</a:t>
            </a:r>
            <a:endParaRPr lang="pt-BR" sz="3200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Método</a:t>
            </a:r>
            <a:r>
              <a:rPr lang="en-US" dirty="0" smtClean="0"/>
              <a:t> – Carding Sorting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O </a:t>
            </a:r>
            <a:r>
              <a:rPr lang="pt-BR" dirty="0" err="1" smtClean="0"/>
              <a:t>card-sorting</a:t>
            </a:r>
            <a:r>
              <a:rPr lang="pt-BR" dirty="0" smtClean="0"/>
              <a:t> é uma técnica usada para descobrir como o usuário classifica determinada informação em sua mente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Método para categorização das informações do sistema em estudo que envolve o usuário e utiliza cartões para nomear e agrupar as informações.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Método</a:t>
            </a:r>
            <a:r>
              <a:rPr lang="en-US" dirty="0" smtClean="0"/>
              <a:t> – Carding Sorting</a:t>
            </a:r>
            <a:endParaRPr lang="pt-BR" dirty="0"/>
          </a:p>
        </p:txBody>
      </p:sp>
      <p:pic>
        <p:nvPicPr>
          <p:cNvPr id="9218" name="Picture 2" descr="http://www.agner.com.br/wp-content/uploads/2008/01/cardsorting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6912768" cy="4880416"/>
          </a:xfrm>
          <a:prstGeom prst="rect">
            <a:avLst/>
          </a:prstGeom>
          <a:noFill/>
        </p:spPr>
      </p:pic>
      <p:sp>
        <p:nvSpPr>
          <p:cNvPr id="6" name="CaixaDeTexto 5"/>
          <p:cNvSpPr txBox="1"/>
          <p:nvPr/>
        </p:nvSpPr>
        <p:spPr>
          <a:xfrm>
            <a:off x="899592" y="6453336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: Google Images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Verificar</a:t>
            </a:r>
            <a:r>
              <a:rPr lang="en-US" dirty="0" smtClean="0"/>
              <a:t> o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projetista</a:t>
            </a:r>
            <a:r>
              <a:rPr lang="en-US" dirty="0" smtClean="0"/>
              <a:t> </a:t>
            </a:r>
            <a:r>
              <a:rPr lang="en-US" dirty="0" err="1" smtClean="0"/>
              <a:t>definiu</a:t>
            </a:r>
            <a:r>
              <a:rPr lang="en-US" dirty="0" smtClean="0"/>
              <a:t> se </a:t>
            </a:r>
            <a:r>
              <a:rPr lang="en-US" dirty="0" err="1" smtClean="0"/>
              <a:t>está</a:t>
            </a:r>
            <a:r>
              <a:rPr lang="en-US" dirty="0" smtClean="0"/>
              <a:t> de </a:t>
            </a:r>
            <a:r>
              <a:rPr lang="en-US" dirty="0" err="1" smtClean="0"/>
              <a:t>acordo</a:t>
            </a:r>
            <a:r>
              <a:rPr lang="en-US" dirty="0" smtClean="0"/>
              <a:t> com o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usuário</a:t>
            </a:r>
            <a:r>
              <a:rPr lang="en-US" dirty="0" smtClean="0"/>
              <a:t> </a:t>
            </a:r>
            <a:r>
              <a:rPr lang="en-US" dirty="0" err="1" smtClean="0"/>
              <a:t>pensa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pt-BR" dirty="0" smtClean="0"/>
              <a:t>Segundo Santa </a:t>
            </a:r>
            <a:r>
              <a:rPr lang="pt-BR" dirty="0" smtClean="0"/>
              <a:t>Rosa &amp; Moraes (2012</a:t>
            </a:r>
            <a:r>
              <a:rPr lang="pt-BR" dirty="0" smtClean="0"/>
              <a:t>):</a:t>
            </a:r>
          </a:p>
          <a:p>
            <a:pPr lvl="1"/>
            <a:r>
              <a:rPr lang="pt-BR" dirty="0" smtClean="0"/>
              <a:t>identificar a terminologia que usuários </a:t>
            </a:r>
            <a:r>
              <a:rPr lang="pt-BR" dirty="0" smtClean="0"/>
              <a:t>compreendem mais </a:t>
            </a:r>
            <a:r>
              <a:rPr lang="pt-BR" dirty="0" smtClean="0"/>
              <a:t>facilmente</a:t>
            </a:r>
            <a:r>
              <a:rPr lang="pt-BR" dirty="0" smtClean="0"/>
              <a:t>;</a:t>
            </a:r>
          </a:p>
          <a:p>
            <a:pPr lvl="1"/>
            <a:r>
              <a:rPr lang="pt-BR" dirty="0" smtClean="0"/>
              <a:t>identificar </a:t>
            </a:r>
            <a:r>
              <a:rPr lang="pt-BR" dirty="0" smtClean="0"/>
              <a:t>os itens difíceis de </a:t>
            </a:r>
            <a:r>
              <a:rPr lang="pt-BR" dirty="0" smtClean="0"/>
              <a:t>classificar;</a:t>
            </a:r>
          </a:p>
          <a:p>
            <a:pPr lvl="1"/>
            <a:r>
              <a:rPr lang="pt-BR" dirty="0" smtClean="0"/>
              <a:t>identificar </a:t>
            </a:r>
            <a:r>
              <a:rPr lang="pt-BR" dirty="0" smtClean="0"/>
              <a:t>informações que possam pertencer a mais </a:t>
            </a:r>
            <a:r>
              <a:rPr lang="pt-BR" dirty="0" smtClean="0"/>
              <a:t>de um </a:t>
            </a:r>
            <a:r>
              <a:rPr lang="pt-BR" dirty="0" smtClean="0"/>
              <a:t>grupo</a:t>
            </a:r>
            <a:r>
              <a:rPr lang="pt-BR" dirty="0" smtClean="0"/>
              <a:t>;</a:t>
            </a:r>
          </a:p>
          <a:p>
            <a:pPr lvl="1"/>
            <a:r>
              <a:rPr lang="pt-BR" dirty="0" smtClean="0"/>
              <a:t>perceber como diferentes públicos-alvo </a:t>
            </a:r>
            <a:r>
              <a:rPr lang="pt-BR" dirty="0" smtClean="0"/>
              <a:t>categorizam o conteúdo;</a:t>
            </a:r>
          </a:p>
          <a:p>
            <a:pPr lvl="1"/>
            <a:r>
              <a:rPr lang="pt-BR" sz="2900" dirty="0" smtClean="0"/>
              <a:t>perceber </a:t>
            </a:r>
            <a:r>
              <a:rPr lang="pt-BR" sz="2900" dirty="0" smtClean="0"/>
              <a:t>como </a:t>
            </a:r>
            <a:r>
              <a:rPr lang="pt-BR" dirty="0" smtClean="0"/>
              <a:t>cada perfil de usuário pode </a:t>
            </a:r>
            <a:r>
              <a:rPr lang="pt-BR" dirty="0" smtClean="0"/>
              <a:t>acessar determinado </a:t>
            </a:r>
            <a:r>
              <a:rPr lang="pt-BR" dirty="0" smtClean="0"/>
              <a:t>conteúdo</a:t>
            </a:r>
            <a:r>
              <a:rPr lang="pt-BR" dirty="0" smtClean="0"/>
              <a:t>.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contribuir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2564904"/>
            <a:ext cx="8153400" cy="3531096"/>
          </a:xfrm>
        </p:spPr>
        <p:txBody>
          <a:bodyPr/>
          <a:lstStyle/>
          <a:p>
            <a:r>
              <a:rPr lang="pt-BR" dirty="0" smtClean="0"/>
              <a:t>terminologia (como as pessoas nomeiam as coisas);</a:t>
            </a:r>
          </a:p>
          <a:p>
            <a:r>
              <a:rPr lang="pt-BR" dirty="0" smtClean="0"/>
              <a:t>relações </a:t>
            </a:r>
            <a:r>
              <a:rPr lang="pt-BR" dirty="0" smtClean="0"/>
              <a:t>(de proximidade ou similaridade);</a:t>
            </a:r>
          </a:p>
          <a:p>
            <a:r>
              <a:rPr lang="pt-BR" dirty="0" smtClean="0"/>
              <a:t>categorias </a:t>
            </a:r>
            <a:r>
              <a:rPr lang="pt-BR" dirty="0" smtClean="0"/>
              <a:t>(grupos e seus nomes).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Duas</a:t>
            </a:r>
            <a:r>
              <a:rPr lang="en-US" dirty="0" smtClean="0"/>
              <a:t> </a:t>
            </a:r>
            <a:r>
              <a:rPr lang="en-US" dirty="0" err="1" smtClean="0"/>
              <a:t>Maneiras</a:t>
            </a:r>
            <a:r>
              <a:rPr lang="en-US" dirty="0" smtClean="0"/>
              <a:t>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b="1" dirty="0" err="1" smtClean="0"/>
              <a:t>Cardsorting</a:t>
            </a:r>
            <a:r>
              <a:rPr lang="pt-BR" b="1" dirty="0" smtClean="0"/>
              <a:t> aberto </a:t>
            </a:r>
            <a:r>
              <a:rPr lang="pt-BR" b="1" dirty="0" smtClean="0">
                <a:sym typeface="Wingdings" pitchFamily="2" charset="2"/>
              </a:rPr>
              <a:t> </a:t>
            </a:r>
            <a:r>
              <a:rPr lang="pt-BR" dirty="0" smtClean="0"/>
              <a:t>os </a:t>
            </a:r>
            <a:r>
              <a:rPr lang="pt-BR" dirty="0" smtClean="0"/>
              <a:t>participantes recebem as cartas já preenchidas </a:t>
            </a:r>
            <a:r>
              <a:rPr lang="pt-BR" dirty="0" smtClean="0"/>
              <a:t>com alguns </a:t>
            </a:r>
            <a:r>
              <a:rPr lang="pt-BR" dirty="0" smtClean="0"/>
              <a:t>itens principais e alguns cartões em branco para adicionarem conteúdo, à medida </a:t>
            </a:r>
            <a:r>
              <a:rPr lang="pt-BR" dirty="0" smtClean="0"/>
              <a:t> que </a:t>
            </a:r>
            <a:r>
              <a:rPr lang="pt-BR" dirty="0" smtClean="0"/>
              <a:t>julgarem necessário. Não há uma pré-ordenação das cartas, assim, quais que sejam </a:t>
            </a:r>
            <a:r>
              <a:rPr lang="pt-BR" dirty="0" smtClean="0"/>
              <a:t> os </a:t>
            </a:r>
            <a:r>
              <a:rPr lang="pt-BR" dirty="0" smtClean="0"/>
              <a:t>agrupamentos hierárquicos gerados, sempre retratarão com muita fidelidade a </a:t>
            </a:r>
            <a:r>
              <a:rPr lang="pt-BR" dirty="0" smtClean="0"/>
              <a:t>abstração </a:t>
            </a:r>
            <a:r>
              <a:rPr lang="pt-BR" dirty="0" smtClean="0"/>
              <a:t>do usuário.</a:t>
            </a:r>
          </a:p>
          <a:p>
            <a:endParaRPr lang="pt-BR" dirty="0" smtClean="0"/>
          </a:p>
          <a:p>
            <a:r>
              <a:rPr lang="pt-BR" b="1" dirty="0" err="1" smtClean="0"/>
              <a:t>Cardsorting</a:t>
            </a:r>
            <a:r>
              <a:rPr lang="pt-BR" b="1" dirty="0" smtClean="0"/>
              <a:t> fechado </a:t>
            </a:r>
            <a:r>
              <a:rPr lang="pt-BR" dirty="0" smtClean="0">
                <a:sym typeface="Wingdings" pitchFamily="2" charset="2"/>
              </a:rPr>
              <a:t></a:t>
            </a:r>
            <a:r>
              <a:rPr lang="pt-BR" dirty="0" smtClean="0"/>
              <a:t> </a:t>
            </a:r>
            <a:r>
              <a:rPr lang="pt-BR" dirty="0" smtClean="0"/>
              <a:t>conta com uma organização básica das fichas. Os </a:t>
            </a:r>
            <a:r>
              <a:rPr lang="pt-BR" dirty="0" smtClean="0"/>
              <a:t> voluntários </a:t>
            </a:r>
            <a:r>
              <a:rPr lang="pt-BR" dirty="0" smtClean="0"/>
              <a:t>recebem cartões preenchidos, somente, e ordenados minimamente pelo </a:t>
            </a:r>
            <a:r>
              <a:rPr lang="pt-BR" dirty="0" smtClean="0"/>
              <a:t>aplicador</a:t>
            </a:r>
            <a:r>
              <a:rPr lang="pt-BR" dirty="0" smtClean="0"/>
              <a:t>. Essa parcela de influência externa se reflete no resultado final, que é uma </a:t>
            </a:r>
            <a:r>
              <a:rPr lang="pt-BR" dirty="0" smtClean="0"/>
              <a:t>mescla </a:t>
            </a:r>
            <a:r>
              <a:rPr lang="pt-BR" dirty="0" smtClean="0"/>
              <a:t>do entendimento do usuário sobre o sistema e da arquitetura básica, pensada </a:t>
            </a:r>
            <a:r>
              <a:rPr lang="pt-BR" dirty="0" smtClean="0"/>
              <a:t>antes </a:t>
            </a:r>
            <a:r>
              <a:rPr lang="pt-BR" dirty="0" smtClean="0"/>
              <a:t>da aplicação do método.</a:t>
            </a:r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Carding Sorting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Como </a:t>
            </a:r>
            <a:r>
              <a:rPr lang="en-US" dirty="0" err="1" smtClean="0"/>
              <a:t>funciona</a:t>
            </a:r>
            <a:r>
              <a:rPr lang="en-US" dirty="0" smtClean="0"/>
              <a:t>:</a:t>
            </a:r>
          </a:p>
          <a:p>
            <a:pPr lvl="1"/>
            <a:r>
              <a:rPr lang="pt-BR" dirty="0" smtClean="0"/>
              <a:t>O usuário recebe uma série de cartões descrevendo conteúdos que serão disponibilizados no </a:t>
            </a:r>
            <a:r>
              <a:rPr lang="pt-BR" dirty="0" smtClean="0"/>
              <a:t>sistema que será implementado</a:t>
            </a:r>
            <a:r>
              <a:rPr lang="pt-BR" dirty="0" smtClean="0"/>
              <a:t> </a:t>
            </a:r>
            <a:r>
              <a:rPr lang="pt-BR" dirty="0" smtClean="0"/>
              <a:t>e relaciona-os com cartões de rótulos, formando categorias.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Método</a:t>
            </a:r>
            <a:r>
              <a:rPr lang="en-US" dirty="0" smtClean="0"/>
              <a:t> – Carding Sorting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pt-BR" dirty="0" smtClean="0"/>
              <a:t>Etapas de um </a:t>
            </a:r>
            <a:r>
              <a:rPr lang="pt-BR" dirty="0" err="1" smtClean="0"/>
              <a:t>card-sorting</a:t>
            </a:r>
            <a:endParaRPr lang="pt-BR" dirty="0" smtClean="0"/>
          </a:p>
          <a:p>
            <a:pPr marL="880110" lvl="1" indent="-514350" fontAlgn="base">
              <a:buFont typeface="+mj-lt"/>
              <a:buAutoNum type="arabicPeriod"/>
            </a:pPr>
            <a:r>
              <a:rPr lang="pt-BR" dirty="0" smtClean="0"/>
              <a:t>O usuário recebe uma série de cartões embaralhados descrevendo conteúdos</a:t>
            </a:r>
          </a:p>
          <a:p>
            <a:pPr marL="880110" lvl="1" indent="-514350" fontAlgn="base">
              <a:buFont typeface="+mj-lt"/>
              <a:buAutoNum type="arabicPeriod"/>
            </a:pPr>
            <a:r>
              <a:rPr lang="pt-BR" dirty="0" smtClean="0"/>
              <a:t>O usuário agrupa os cartões que têm alguma relação</a:t>
            </a:r>
          </a:p>
          <a:p>
            <a:pPr marL="880110" lvl="1" indent="-514350" fontAlgn="base">
              <a:buFont typeface="+mj-lt"/>
              <a:buAutoNum type="arabicPeriod"/>
            </a:pPr>
            <a:r>
              <a:rPr lang="pt-BR" dirty="0" smtClean="0"/>
              <a:t>O usuário recebe cartões de categorias para nomear os grupos</a:t>
            </a:r>
          </a:p>
          <a:p>
            <a:pPr marL="880110" lvl="1" indent="-514350" fontAlgn="base">
              <a:buFont typeface="+mj-lt"/>
              <a:buAutoNum type="arabicPeriod"/>
            </a:pPr>
            <a:r>
              <a:rPr lang="pt-BR" dirty="0" smtClean="0"/>
              <a:t>As escolhas do usuário são registradas</a:t>
            </a:r>
          </a:p>
          <a:p>
            <a:pPr fontAlgn="base"/>
            <a:r>
              <a:rPr lang="pt-BR" dirty="0" smtClean="0"/>
              <a:t>Os cartões de categoria podem ser em branco (</a:t>
            </a:r>
            <a:r>
              <a:rPr lang="pt-BR" dirty="0" err="1" smtClean="0"/>
              <a:t>card-sorting</a:t>
            </a:r>
            <a:r>
              <a:rPr lang="pt-BR" dirty="0" smtClean="0"/>
              <a:t> aberto) ou com rótulos pré-definidos (</a:t>
            </a:r>
            <a:r>
              <a:rPr lang="pt-BR" dirty="0" err="1" smtClean="0"/>
              <a:t>card-sorting</a:t>
            </a:r>
            <a:r>
              <a:rPr lang="pt-BR" dirty="0" smtClean="0"/>
              <a:t> fechado).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80</TotalTime>
  <Words>595</Words>
  <Application>Microsoft Office PowerPoint</Application>
  <PresentationFormat>Apresentação na tela (4:3)</PresentationFormat>
  <Paragraphs>67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Mediano</vt:lpstr>
      <vt:lpstr>Carding Sorting</vt:lpstr>
      <vt:lpstr>Arquiteto da Informação</vt:lpstr>
      <vt:lpstr>Método – Carding Sorting</vt:lpstr>
      <vt:lpstr>Método – Carding Sorting</vt:lpstr>
      <vt:lpstr>Objetivo</vt:lpstr>
      <vt:lpstr>Podem contribuir em:</vt:lpstr>
      <vt:lpstr>Duas Maneiras </vt:lpstr>
      <vt:lpstr>Carding Sorting </vt:lpstr>
      <vt:lpstr>Método – Carding Sorting</vt:lpstr>
      <vt:lpstr>Carding Sorting - Considerações</vt:lpstr>
      <vt:lpstr>Resumindo – As etapas</vt:lpstr>
      <vt:lpstr>Software Online</vt:lpstr>
      <vt:lpstr>Software Online</vt:lpstr>
      <vt:lpstr>Tratar os dados utilizando Excel </vt:lpstr>
      <vt:lpstr>Vantagens</vt:lpstr>
      <vt:lpstr>Fonte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Carding Sorting</dc:title>
  <dc:creator>lilian</dc:creator>
  <cp:lastModifiedBy>lilian</cp:lastModifiedBy>
  <cp:revision>13</cp:revision>
  <dcterms:created xsi:type="dcterms:W3CDTF">2014-04-24T13:03:13Z</dcterms:created>
  <dcterms:modified xsi:type="dcterms:W3CDTF">2015-05-26T19:10:56Z</dcterms:modified>
</cp:coreProperties>
</file>